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6"/>
  </p:notesMasterIdLst>
  <p:handoutMasterIdLst>
    <p:handoutMasterId r:id="rId17"/>
  </p:handoutMasterIdLst>
  <p:sldIdLst>
    <p:sldId id="515" r:id="rId2"/>
    <p:sldId id="510" r:id="rId3"/>
    <p:sldId id="511" r:id="rId4"/>
    <p:sldId id="506" r:id="rId5"/>
    <p:sldId id="507" r:id="rId6"/>
    <p:sldId id="508" r:id="rId7"/>
    <p:sldId id="509" r:id="rId8"/>
    <p:sldId id="514" r:id="rId9"/>
    <p:sldId id="500" r:id="rId10"/>
    <p:sldId id="501" r:id="rId11"/>
    <p:sldId id="503" r:id="rId12"/>
    <p:sldId id="512" r:id="rId13"/>
    <p:sldId id="502" r:id="rId14"/>
    <p:sldId id="516" r:id="rId15"/>
  </p:sldIdLst>
  <p:sldSz cx="9144000" cy="6858000" type="screen4x3"/>
  <p:notesSz cx="6858000" cy="91995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pta, Manindra" initials="G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E0000"/>
    <a:srgbClr val="990000"/>
    <a:srgbClr val="FF0000"/>
    <a:srgbClr val="BE4D4A"/>
    <a:srgbClr val="FF6600"/>
    <a:srgbClr val="FF9900"/>
    <a:srgbClr val="CC3300"/>
    <a:srgbClr val="E3B4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2088" autoAdjust="0"/>
    <p:restoredTop sz="93381" autoAdjust="0"/>
  </p:normalViewPr>
  <p:slideViewPr>
    <p:cSldViewPr snapToGrid="0">
      <p:cViewPr>
        <p:scale>
          <a:sx n="77" d="100"/>
          <a:sy n="77" d="100"/>
        </p:scale>
        <p:origin x="-1932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1974" y="-78"/>
      </p:cViewPr>
      <p:guideLst>
        <p:guide orient="horz" pos="289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9D63322-6A4B-4690-AEAA-3EE9C5F78C1E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376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376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DE6B5CE-3B94-445B-A2B5-41659264CA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0725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0300" y="690563"/>
            <a:ext cx="4597400" cy="3449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70388"/>
            <a:ext cx="548640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B9FE0A0-2A7B-4C5C-9D77-5D3C31FEA3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2694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50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50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50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50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50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620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>
              <a:defRPr/>
            </a:pPr>
            <a:r>
              <a:rPr lang="en-US" sz="1000" i="1">
                <a:cs typeface="+mn-cs"/>
              </a:rPr>
              <a:t>11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6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96913"/>
            <a:ext cx="4581525" cy="3436937"/>
          </a:xfrm>
          <a:ln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8620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>
              <a:defRPr/>
            </a:pPr>
            <a:r>
              <a:rPr lang="en-US" sz="1000" i="1">
                <a:cs typeface="+mn-cs"/>
              </a:rPr>
              <a:t>17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96913"/>
            <a:ext cx="4581525" cy="3436937"/>
          </a:xfrm>
          <a:ln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620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>
              <a:defRPr/>
            </a:pPr>
            <a:r>
              <a:rPr lang="en-US" sz="1000" i="1">
                <a:cs typeface="+mn-cs"/>
              </a:rPr>
              <a:t>23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018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96913"/>
            <a:ext cx="4581525" cy="3436937"/>
          </a:xfrm>
          <a:ln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88620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9050" tIns="0" rIns="19050" bIns="0" anchor="b"/>
          <a:lstStyle/>
          <a:p>
            <a:pPr algn="r">
              <a:defRPr/>
            </a:pPr>
            <a:r>
              <a:rPr lang="en-US" sz="1000" i="1">
                <a:cs typeface="+mn-cs"/>
              </a:rPr>
              <a:t>30</a:t>
            </a: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0" y="8739585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2971800" cy="45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96913"/>
            <a:ext cx="4581525" cy="3436937"/>
          </a:xfrm>
          <a:ln cap="flat"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45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4B3AFC22-6808-45B9-8738-C081397F1479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763B9682-D698-4FC8-905E-C3C5F80306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5393C5AE-1B14-47F8-8589-28EC897E68CB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9B0B6230-7381-4E11-AAE9-C26DD69A88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F097EE81-E0FA-46CA-85C2-49FF6B4C8C46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9AC6E8C5-6E7A-4860-BFE7-134CA7263E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95250"/>
            <a:ext cx="6019800" cy="715962"/>
          </a:xfrm>
        </p:spPr>
        <p:txBody>
          <a:bodyPr/>
          <a:lstStyle>
            <a:lvl1pPr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>
            <a:lvl1pPr>
              <a:defRPr sz="2000" b="1">
                <a:solidFill>
                  <a:srgbClr val="990000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8A75F0C0-C70A-44A4-A045-B0515042B490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EEB2F9A1-E57A-4274-81C1-147DF40AC0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97243338-4901-40B3-AFE4-C7EFCA5EA373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64389C95-B214-43BE-A1D0-912321620A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A8701680-BE75-43B4-A3A6-C41205A21A70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F4041B39-546A-463C-B551-86929FAF4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EC1BCEA0-7A50-4CD5-BA3B-3AF21B25AB6D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EE778BF1-B8D9-4B62-91EA-00EDD06536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252DDB6F-3E14-44BF-849F-85BA281DC388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FC025D19-BDC1-4E87-A093-DC9B9FC2F5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DDD1E94E-73B0-40BA-8C72-565D04E3363E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16EF97C4-0AA1-492F-A40A-7906FE0C28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D1B650A1-419C-4EEE-9475-44B5FE6FFC1F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69045E54-BE06-43DA-BC41-784399160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2CEB5271-BC80-48B4-BBEE-BED721403A79}" type="datetimeFigureOut">
              <a:rPr lang="en-US"/>
              <a:pPr>
                <a:defRPr/>
              </a:pPr>
              <a:t>8/25/2011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5625" y="635952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27578B0D-ADA0-438C-9066-33FB277527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nside page ppt copy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195388" y="6616700"/>
            <a:ext cx="16049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800" dirty="0">
                <a:latin typeface="Lucida Sans Unicode" pitchFamily="34" charset="0"/>
              </a:rPr>
              <a:t>Proprietary and Confidential</a:t>
            </a:r>
            <a:r>
              <a:rPr lang="en-US" altLang="ja-JP" sz="800" b="1" i="1" dirty="0">
                <a:latin typeface="Verdana" pitchFamily="34" charset="0"/>
              </a:rPr>
              <a:t> </a:t>
            </a:r>
          </a:p>
        </p:txBody>
      </p:sp>
      <p:sp>
        <p:nvSpPr>
          <p:cNvPr id="16" name="Rectangle 20"/>
          <p:cNvSpPr txBox="1">
            <a:spLocks noChangeArrowheads="1"/>
          </p:cNvSpPr>
          <p:nvPr/>
        </p:nvSpPr>
        <p:spPr>
          <a:xfrm>
            <a:off x="365125" y="6619875"/>
            <a:ext cx="1219200" cy="228600"/>
          </a:xfrm>
          <a:prstGeom prst="rect">
            <a:avLst/>
          </a:prstGeom>
          <a:noFill/>
        </p:spPr>
        <p:txBody>
          <a:bodyPr/>
          <a:lstStyle/>
          <a:p>
            <a:pPr>
              <a:defRPr/>
            </a:pPr>
            <a:fld id="{634B1AA2-1421-4123-B46B-C773544C4A12}" type="datetime4">
              <a:rPr lang="en-US" sz="800">
                <a:latin typeface="Arial" pitchFamily="34" charset="0"/>
                <a:ea typeface="MS PGothic"/>
                <a:cs typeface="MS PGothic"/>
              </a:rPr>
              <a:pPr>
                <a:defRPr/>
              </a:pPr>
              <a:t>August 26, 2011</a:t>
            </a:fld>
            <a:endParaRPr lang="en-US" sz="800" dirty="0">
              <a:latin typeface="Arial" pitchFamily="34" charset="0"/>
              <a:ea typeface="MS PGothic"/>
              <a:cs typeface="MS PGothic"/>
            </a:endParaRP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gray">
          <a:xfrm>
            <a:off x="8542338" y="6662738"/>
            <a:ext cx="222250" cy="107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prstShdw prst="shdw17" dist="17961" dir="2700000">
              <a:srgbClr val="DDDDDD">
                <a:gamma/>
                <a:shade val="60000"/>
                <a:invGamma/>
              </a:srgbClr>
            </a:prstShdw>
          </a:effectLst>
        </p:spPr>
        <p:txBody>
          <a:bodyPr wrap="none" lIns="0" tIns="0" rIns="0" bIns="0" anchor="b" anchorCtr="1">
            <a:spAutoFit/>
          </a:bodyPr>
          <a:lstStyle/>
          <a:p>
            <a:pPr algn="ctr" eaLnBrk="0" hangingPunct="0">
              <a:buClr>
                <a:srgbClr val="000000"/>
              </a:buClr>
              <a:buSzPct val="65000"/>
              <a:buFont typeface="Wingdings" pitchFamily="2" charset="2"/>
              <a:buNone/>
              <a:defRPr/>
            </a:pPr>
            <a:r>
              <a:rPr lang="en-US" sz="700" dirty="0">
                <a:solidFill>
                  <a:srgbClr val="000000"/>
                </a:solidFill>
              </a:rPr>
              <a:t>- </a:t>
            </a:r>
            <a:fld id="{7A2EA6D4-3628-463A-8D7C-168C34C6351E}" type="slidenum">
              <a:rPr lang="en-US" sz="700">
                <a:solidFill>
                  <a:srgbClr val="000000"/>
                </a:solidFill>
              </a:rPr>
              <a:pPr algn="ctr" eaLnBrk="0" hangingPunct="0">
                <a:buClr>
                  <a:srgbClr val="000000"/>
                </a:buClr>
                <a:buSzPct val="65000"/>
                <a:buFont typeface="Wingdings" pitchFamily="2" charset="2"/>
                <a:buNone/>
                <a:defRPr/>
              </a:pPr>
              <a:t>‹#›</a:t>
            </a:fld>
            <a:r>
              <a:rPr lang="en-US" sz="700" dirty="0">
                <a:solidFill>
                  <a:srgbClr val="000000"/>
                </a:solidFill>
              </a:rPr>
              <a:t> -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7675" y="6619875"/>
            <a:ext cx="8248650" cy="158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8" descr="deck cover copy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7"/>
          <p:cNvSpPr txBox="1">
            <a:spLocks noChangeArrowheads="1"/>
          </p:cNvSpPr>
          <p:nvPr/>
        </p:nvSpPr>
        <p:spPr bwMode="auto">
          <a:xfrm>
            <a:off x="723900" y="1862240"/>
            <a:ext cx="5642881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Feasibility and Implications of M&amp;A 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838200" y="4732338"/>
            <a:ext cx="8039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Name of the Presenter:    </a:t>
            </a:r>
            <a:r>
              <a:rPr lang="en-US" sz="1400" dirty="0" err="1" smtClean="0"/>
              <a:t>Sujit</a:t>
            </a:r>
            <a:r>
              <a:rPr lang="en-US" sz="1400" dirty="0" smtClean="0"/>
              <a:t> Sircar                                                             </a:t>
            </a:r>
            <a:r>
              <a:rPr lang="en-US" sz="1400" dirty="0"/>
              <a:t>Date</a:t>
            </a:r>
            <a:r>
              <a:rPr lang="en-US" sz="1400" dirty="0" smtClean="0"/>
              <a:t>: 26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Aug 2011</a:t>
            </a:r>
            <a:endParaRPr lang="en-US" sz="1400" b="1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828675" y="3028950"/>
            <a:ext cx="5114925" cy="1588"/>
          </a:xfrm>
          <a:prstGeom prst="line">
            <a:avLst/>
          </a:prstGeom>
          <a:ln w="317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9979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69557" y="133350"/>
            <a:ext cx="6819900" cy="533400"/>
          </a:xfrm>
        </p:spPr>
        <p:txBody>
          <a:bodyPr/>
          <a:lstStyle/>
          <a:p>
            <a:pPr eaLnBrk="1" hangingPunct="1"/>
            <a:r>
              <a:rPr lang="en-US" sz="2100" b="1" dirty="0" smtClean="0">
                <a:ln w="1905"/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Biggest deals of 2011 so far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616" y="1160120"/>
            <a:ext cx="8613179" cy="3646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69557" y="133350"/>
            <a:ext cx="6819900" cy="533400"/>
          </a:xfrm>
        </p:spPr>
        <p:txBody>
          <a:bodyPr/>
          <a:lstStyle/>
          <a:p>
            <a:pPr eaLnBrk="1" hangingPunct="1"/>
            <a:r>
              <a:rPr lang="en-US" sz="21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M&amp;A Trends in Indian Technology Sector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5987" y="896462"/>
            <a:ext cx="830374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FY2011 saw 120 deals with disclosed value of ~$2 billion, a jump of 49% over FY2010</a:t>
            </a: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IT-enabled services were the primary driver of M&amp;A activity though there were couple of large deals on IT services side e.g. iGATE buying Patni, Mphasis acquiring Wyde Corporation</a:t>
            </a: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Indian IT companies were involved in 120 M&amp;A transactions in FY2011 with 55 being Domestic (between Indian companies), 32 inbound (Foreign company acquiring Indian Company) and 33 outbound (Indian Company acquiring foreign company) </a:t>
            </a: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U.S. and U.K. were the primary destinations for Outbound M&amp;A activity</a:t>
            </a:r>
          </a:p>
          <a:p>
            <a:pPr marL="284163" indent="-284163">
              <a:lnSpc>
                <a:spcPts val="1800"/>
              </a:lnSpc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Almost all the big Indian IT companies are looking at inorganic route to fill gaps in their service offerings, to build non-linearity (by buying platforms, products, frameworks etc.) in their revenues, in new service areas such as Infrastructure Management, Cloud Computing etc.</a:t>
            </a: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Mid Sized companies are likely to face tough times and would be potential targets for foreign and other Indian IT companies</a:t>
            </a: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endParaRPr lang="en-US" sz="16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lnSpc>
                <a:spcPts val="1800"/>
              </a:lnSpc>
              <a:buFont typeface="Arial" pitchFamily="34" charset="0"/>
              <a:buChar char="•"/>
            </a:pPr>
            <a:r>
              <a:rPr lang="en-US" sz="16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 the outbound side, rising protectionism threats could compel Indian IT companies to seek strategic acquisitions to quickly build local capability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95250"/>
            <a:ext cx="7799450" cy="715962"/>
          </a:xfrm>
        </p:spPr>
        <p:txBody>
          <a:bodyPr/>
          <a:lstStyle/>
          <a:p>
            <a:r>
              <a:rPr lang="en-US" sz="2400" dirty="0"/>
              <a:t>Highlights of New </a:t>
            </a:r>
            <a:r>
              <a:rPr lang="en-US" sz="2400" dirty="0" smtClean="0"/>
              <a:t>Takeover Regulations</a:t>
            </a:r>
            <a:r>
              <a:rPr lang="en-US" sz="2400" dirty="0"/>
              <a:t>: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>
                <a:solidFill>
                  <a:schemeClr val="tx1"/>
                </a:solidFill>
              </a:rPr>
              <a:t>Increase </a:t>
            </a:r>
            <a:r>
              <a:rPr lang="en-US" sz="1600" dirty="0">
                <a:solidFill>
                  <a:schemeClr val="tx1"/>
                </a:solidFill>
              </a:rPr>
              <a:t>in threshold limit from 15% to 25%.</a:t>
            </a:r>
            <a:r>
              <a:rPr lang="en-US" sz="1600" b="0" dirty="0">
                <a:solidFill>
                  <a:schemeClr val="tx1"/>
                </a:solidFill>
              </a:rPr>
              <a:t> It seems to be beneficial from the point of Private Equity and Institutional investors who had to restrict themselves to 14.99% stake in every listed company in terms of existing regulations and also for the Companies raising funds from Private Equity and Institutional investors. </a:t>
            </a:r>
          </a:p>
          <a:p>
            <a:r>
              <a:rPr lang="en-US" sz="1600" dirty="0">
                <a:solidFill>
                  <a:schemeClr val="tx1"/>
                </a:solidFill>
              </a:rPr>
              <a:t>Increase in Offer Size from 20% to 26%.</a:t>
            </a:r>
            <a:r>
              <a:rPr lang="en-US" sz="1600" b="0" dirty="0">
                <a:solidFill>
                  <a:schemeClr val="tx1"/>
                </a:solidFill>
              </a:rPr>
              <a:t>This is owing to industry pressure against the 100% offer size. Its good move from the point of view of domestic promoters and industry as the cost concerns and funding of offer is addressed to a major extent. </a:t>
            </a:r>
          </a:p>
          <a:p>
            <a:r>
              <a:rPr lang="en-US" sz="1600" dirty="0">
                <a:solidFill>
                  <a:schemeClr val="tx1"/>
                </a:solidFill>
              </a:rPr>
              <a:t>Abolition of Non-compete fees.</a:t>
            </a:r>
            <a:r>
              <a:rPr lang="en-US" sz="1600" b="0" dirty="0">
                <a:solidFill>
                  <a:schemeClr val="tx1"/>
                </a:solidFill>
              </a:rPr>
              <a:t> SEBI has accepted the TRAC recommendation of scrapping the non-compete fee. Outright scrapping may not be treated as a right move as the Promoters cannot be treated at par with the general public shareholders specifically where the promoters have real personal contribution in business.	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619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69557" y="133350"/>
            <a:ext cx="6819900" cy="533400"/>
          </a:xfrm>
        </p:spPr>
        <p:txBody>
          <a:bodyPr/>
          <a:lstStyle/>
          <a:p>
            <a:pPr eaLnBrk="1" hangingPunct="1"/>
            <a:r>
              <a:rPr lang="en-US" sz="2100" b="1" dirty="0" smtClean="0">
                <a:ln w="1905"/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M&amp;A activity involving Indian companies in FY2011 - Nasscom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849" y="926758"/>
            <a:ext cx="8501448" cy="559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1917" y="2967335"/>
            <a:ext cx="36601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59173"/>
            <a:ext cx="8229600" cy="715962"/>
          </a:xfrm>
        </p:spPr>
        <p:txBody>
          <a:bodyPr/>
          <a:lstStyle/>
          <a:p>
            <a:r>
              <a:rPr lang="en-GB" sz="2400" b="1" dirty="0" smtClean="0">
                <a:latin typeface="Arial"/>
                <a:cs typeface="Arial"/>
              </a:rPr>
              <a:t>Approach for M&amp;A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423939" name="Rectangle 3"/>
          <p:cNvSpPr>
            <a:spLocks noChangeArrowheads="1"/>
          </p:cNvSpPr>
          <p:nvPr/>
        </p:nvSpPr>
        <p:spPr bwMode="auto">
          <a:xfrm>
            <a:off x="3672898" y="2122014"/>
            <a:ext cx="5055465" cy="329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39323" rIns="78645" bIns="39323"/>
          <a:lstStyle/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Don</a:t>
            </a:r>
            <a:r>
              <a:rPr lang="ja-JP" altLang="en-GB" sz="1800" b="1" dirty="0">
                <a:solidFill>
                  <a:srgbClr val="000000"/>
                </a:solidFill>
                <a:latin typeface="Arial"/>
              </a:rPr>
              <a:t>’</a:t>
            </a:r>
            <a:r>
              <a:rPr lang="en-GB" sz="1800" b="1" dirty="0">
                <a:solidFill>
                  <a:srgbClr val="000000"/>
                </a:solidFill>
              </a:rPr>
              <a:t>t let acquisitions determine your strategy</a:t>
            </a:r>
          </a:p>
          <a:p>
            <a:pPr marL="39884" lvl="1" defTabSz="914501">
              <a:buClr>
                <a:schemeClr val="accent6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A ready meeting of minds on what business is about </a:t>
            </a: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A model to improve both parties</a:t>
            </a:r>
            <a:r>
              <a:rPr lang="ja-JP" altLang="en-GB" sz="1800" b="1" dirty="0">
                <a:solidFill>
                  <a:srgbClr val="000000"/>
                </a:solidFill>
                <a:latin typeface="Arial"/>
              </a:rPr>
              <a:t>’</a:t>
            </a:r>
            <a:r>
              <a:rPr lang="en-GB" sz="1800" b="1" dirty="0">
                <a:solidFill>
                  <a:srgbClr val="000000"/>
                </a:solidFill>
              </a:rPr>
              <a:t> competitive position</a:t>
            </a: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endParaRPr lang="en-GB" sz="1800" b="1" dirty="0">
              <a:solidFill>
                <a:srgbClr val="000000"/>
              </a:solidFill>
            </a:endParaRP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Focusing on how the model will work</a:t>
            </a: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Agreeing a price where both benefit</a:t>
            </a: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Demonstrating </a:t>
            </a:r>
            <a:r>
              <a:rPr lang="ja-JP" altLang="en-GB" sz="1800" b="1" dirty="0">
                <a:solidFill>
                  <a:srgbClr val="000000"/>
                </a:solidFill>
                <a:latin typeface="Arial"/>
              </a:rPr>
              <a:t>“</a:t>
            </a:r>
            <a:r>
              <a:rPr lang="en-GB" sz="1800" b="1" dirty="0">
                <a:solidFill>
                  <a:srgbClr val="000000"/>
                </a:solidFill>
              </a:rPr>
              <a:t>success without a heavy hand</a:t>
            </a:r>
            <a:r>
              <a:rPr lang="ja-JP" altLang="en-GB" sz="1800" b="1" dirty="0">
                <a:solidFill>
                  <a:srgbClr val="000000"/>
                </a:solidFill>
                <a:latin typeface="Arial"/>
              </a:rPr>
              <a:t>”</a:t>
            </a:r>
            <a:endParaRPr lang="en-GB" sz="1800" b="1" dirty="0">
              <a:solidFill>
                <a:srgbClr val="000000"/>
              </a:solidFill>
            </a:endParaRP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endParaRPr lang="en-GB" sz="1800" b="1" dirty="0">
              <a:solidFill>
                <a:srgbClr val="000000"/>
              </a:solidFill>
            </a:endParaRPr>
          </a:p>
          <a:p>
            <a:pPr marL="325634" lvl="1" indent="-285750" defTabSz="914501">
              <a:buClr>
                <a:schemeClr val="accent6"/>
              </a:buClr>
              <a:buFont typeface="Wingdings" charset="2"/>
              <a:buChar char="§"/>
            </a:pPr>
            <a:r>
              <a:rPr lang="en-GB" sz="1800" b="1" dirty="0">
                <a:solidFill>
                  <a:srgbClr val="000000"/>
                </a:solidFill>
              </a:rPr>
              <a:t>Re-establishing the Governing Objective</a:t>
            </a:r>
          </a:p>
        </p:txBody>
      </p:sp>
      <p:sp>
        <p:nvSpPr>
          <p:cNvPr id="423940" name="Rectangle 4"/>
          <p:cNvSpPr>
            <a:spLocks noChangeArrowheads="1"/>
          </p:cNvSpPr>
          <p:nvPr/>
        </p:nvSpPr>
        <p:spPr bwMode="auto">
          <a:xfrm>
            <a:off x="435843" y="2122014"/>
            <a:ext cx="3027795" cy="329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39323" rIns="78645" bIns="39323"/>
          <a:lstStyle/>
          <a:p>
            <a:pPr marL="233610" lvl="1" indent="-193726" defTabSz="914501">
              <a:buClr>
                <a:srgbClr val="FFFF00"/>
              </a:buClr>
            </a:pPr>
            <a:r>
              <a:rPr lang="en-GB" sz="1800" b="1" dirty="0">
                <a:solidFill>
                  <a:srgbClr val="000000"/>
                </a:solidFill>
              </a:rPr>
              <a:t>Strategic Fit</a:t>
            </a: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r>
              <a:rPr lang="en-GB" sz="1800" b="1" dirty="0">
                <a:solidFill>
                  <a:srgbClr val="000000"/>
                </a:solidFill>
              </a:rPr>
              <a:t>Pre-Conditions for Success</a:t>
            </a:r>
          </a:p>
          <a:p>
            <a:pPr marL="233610" lvl="1" indent="-193726" defTabSz="914501">
              <a:buClr>
                <a:srgbClr val="FFFF00"/>
              </a:buClr>
            </a:pPr>
            <a:r>
              <a:rPr lang="en-GB" sz="1800" b="1" dirty="0">
                <a:solidFill>
                  <a:srgbClr val="000000"/>
                </a:solidFill>
              </a:rPr>
              <a:t/>
            </a:r>
            <a:br>
              <a:rPr lang="en-GB" sz="1800" b="1" dirty="0">
                <a:solidFill>
                  <a:srgbClr val="000000"/>
                </a:solidFill>
              </a:rPr>
            </a:b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r>
              <a:rPr lang="en-GB" sz="1800" b="1" dirty="0">
                <a:solidFill>
                  <a:srgbClr val="000000"/>
                </a:solidFill>
              </a:rPr>
              <a:t>Pre-Merger Discussions</a:t>
            </a: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endParaRPr lang="en-GB" sz="1800" b="1" dirty="0">
              <a:solidFill>
                <a:srgbClr val="000000"/>
              </a:solidFill>
            </a:endParaRPr>
          </a:p>
          <a:p>
            <a:pPr marL="233610" lvl="1" indent="-193726" defTabSz="914501">
              <a:buClr>
                <a:srgbClr val="FFFF00"/>
              </a:buClr>
            </a:pPr>
            <a:r>
              <a:rPr lang="en-GB" sz="1800" b="1" dirty="0">
                <a:solidFill>
                  <a:srgbClr val="000000"/>
                </a:solidFill>
              </a:rPr>
              <a:t>Post-Merger Integration</a:t>
            </a:r>
          </a:p>
        </p:txBody>
      </p:sp>
      <p:sp>
        <p:nvSpPr>
          <p:cNvPr id="423941" name="Rectangle 5"/>
          <p:cNvSpPr>
            <a:spLocks noChangeArrowheads="1"/>
          </p:cNvSpPr>
          <p:nvPr/>
        </p:nvSpPr>
        <p:spPr bwMode="auto">
          <a:xfrm>
            <a:off x="435842" y="1041565"/>
            <a:ext cx="8292523" cy="952500"/>
          </a:xfrm>
          <a:prstGeom prst="rect">
            <a:avLst/>
          </a:prstGeom>
          <a:noFill/>
          <a:ln w="63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0756" tIns="41993" rIns="80756" bIns="41993" anchor="ctr"/>
          <a:lstStyle/>
          <a:p>
            <a:pPr algn="ctr"/>
            <a:r>
              <a:rPr lang="en-GB" sz="1800" b="1" dirty="0"/>
              <a:t>Move from an acquisitions strategy, to acquisition as the manifestation of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28027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715820" y="1395132"/>
            <a:ext cx="7641648" cy="57710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48" tIns="41025" rIns="82048" bIns="41025">
            <a:spAutoFit/>
          </a:bodyPr>
          <a:lstStyle/>
          <a:p>
            <a:pPr algn="ctr"/>
            <a:r>
              <a:rPr lang="en-GB" sz="1600" b="1">
                <a:solidFill>
                  <a:srgbClr val="000000"/>
                </a:solidFill>
              </a:rPr>
              <a:t>Creating value via external growth requires a combination of three critical elements:</a:t>
            </a:r>
          </a:p>
        </p:txBody>
      </p:sp>
      <p:sp>
        <p:nvSpPr>
          <p:cNvPr id="428036" name="Text Box 4"/>
          <p:cNvSpPr txBox="1">
            <a:spLocks noChangeArrowheads="1"/>
          </p:cNvSpPr>
          <p:nvPr/>
        </p:nvSpPr>
        <p:spPr bwMode="auto">
          <a:xfrm>
            <a:off x="381000" y="5475475"/>
            <a:ext cx="8416636" cy="1063158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48" tIns="41025" rIns="82048" bIns="41025">
            <a:spAutoFit/>
          </a:bodyPr>
          <a:lstStyle>
            <a:lvl1pPr>
              <a:spcBef>
                <a:spcPct val="0"/>
              </a:spcBef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spcBef>
                <a:spcPct val="0"/>
              </a:spcBef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spcBef>
                <a:spcPct val="0"/>
              </a:spcBef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spcBef>
                <a:spcPct val="0"/>
              </a:spcBef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spcBef>
                <a:spcPct val="0"/>
              </a:spcBef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57325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</a:rPr>
              <a:t>Beware:	- Traditional measures of industry/market attractiveness</a:t>
            </a:r>
          </a:p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</a:rPr>
              <a:t>	- Revenue side synergies</a:t>
            </a:r>
          </a:p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Arial" charset="0"/>
              </a:rPr>
              <a:t>	- Acquisition proposals with little or no integration plan</a:t>
            </a:r>
          </a:p>
        </p:txBody>
      </p:sp>
      <p:sp>
        <p:nvSpPr>
          <p:cNvPr id="428043" name="Text Box 11"/>
          <p:cNvSpPr txBox="1">
            <a:spLocks noChangeArrowheads="1"/>
          </p:cNvSpPr>
          <p:nvPr/>
        </p:nvSpPr>
        <p:spPr bwMode="auto">
          <a:xfrm>
            <a:off x="329047" y="4618225"/>
            <a:ext cx="2294659" cy="575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48" tIns="41025" rIns="82048" bIns="41025">
            <a:spAutoFit/>
          </a:bodyPr>
          <a:lstStyle/>
          <a:p>
            <a:pPr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</a:rPr>
              <a:t>Highest odds of</a:t>
            </a:r>
          </a:p>
          <a:p>
            <a:pPr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</a:rPr>
              <a:t>creating value</a:t>
            </a:r>
          </a:p>
        </p:txBody>
      </p:sp>
      <p:sp>
        <p:nvSpPr>
          <p:cNvPr id="428046" name="Rectangle 14"/>
          <p:cNvSpPr>
            <a:spLocks noGrp="1" noChangeArrowheads="1"/>
          </p:cNvSpPr>
          <p:nvPr>
            <p:ph type="title"/>
          </p:nvPr>
        </p:nvSpPr>
        <p:spPr>
          <a:xfrm>
            <a:off x="457200" y="49485"/>
            <a:ext cx="8229600" cy="715962"/>
          </a:xfrm>
        </p:spPr>
        <p:txBody>
          <a:bodyPr/>
          <a:lstStyle/>
          <a:p>
            <a:r>
              <a:rPr lang="en-GB" sz="2400" b="1" dirty="0">
                <a:latin typeface="Arial"/>
                <a:cs typeface="Arial"/>
              </a:rPr>
              <a:t>V</a:t>
            </a:r>
            <a:r>
              <a:rPr lang="en-GB" sz="2400" b="1" dirty="0" smtClean="0">
                <a:latin typeface="Arial"/>
                <a:cs typeface="Arial"/>
              </a:rPr>
              <a:t>alue creating external growth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761912" y="2010573"/>
            <a:ext cx="4662487" cy="2168525"/>
          </a:xfrm>
          <a:prstGeom prst="ellipse">
            <a:avLst/>
          </a:prstGeom>
          <a:noFill/>
          <a:ln w="12700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333662" y="2010573"/>
            <a:ext cx="4662487" cy="2168525"/>
          </a:xfrm>
          <a:prstGeom prst="ellipse">
            <a:avLst/>
          </a:prstGeom>
          <a:noFill/>
          <a:ln w="12700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2108112" y="3137698"/>
            <a:ext cx="4662487" cy="2168525"/>
          </a:xfrm>
          <a:prstGeom prst="ellipse">
            <a:avLst/>
          </a:prstGeom>
          <a:noFill/>
          <a:ln w="12700">
            <a:solidFill>
              <a:schemeClr val="accent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3414624" y="2867823"/>
            <a:ext cx="2057400" cy="866775"/>
          </a:xfrm>
          <a:custGeom>
            <a:avLst/>
            <a:gdLst>
              <a:gd name="T0" fmla="*/ 48 w 1296"/>
              <a:gd name="T1" fmla="*/ 70 h 546"/>
              <a:gd name="T2" fmla="*/ 198 w 1296"/>
              <a:gd name="T3" fmla="*/ 38 h 546"/>
              <a:gd name="T4" fmla="*/ 428 w 1296"/>
              <a:gd name="T5" fmla="*/ 10 h 546"/>
              <a:gd name="T6" fmla="*/ 636 w 1296"/>
              <a:gd name="T7" fmla="*/ 0 h 546"/>
              <a:gd name="T8" fmla="*/ 786 w 1296"/>
              <a:gd name="T9" fmla="*/ 4 h 546"/>
              <a:gd name="T10" fmla="*/ 960 w 1296"/>
              <a:gd name="T11" fmla="*/ 12 h 546"/>
              <a:gd name="T12" fmla="*/ 1082 w 1296"/>
              <a:gd name="T13" fmla="*/ 28 h 546"/>
              <a:gd name="T14" fmla="*/ 1196 w 1296"/>
              <a:gd name="T15" fmla="*/ 44 h 546"/>
              <a:gd name="T16" fmla="*/ 1296 w 1296"/>
              <a:gd name="T17" fmla="*/ 64 h 546"/>
              <a:gd name="T18" fmla="*/ 1250 w 1296"/>
              <a:gd name="T19" fmla="*/ 160 h 546"/>
              <a:gd name="T20" fmla="*/ 1188 w 1296"/>
              <a:gd name="T21" fmla="*/ 244 h 546"/>
              <a:gd name="T22" fmla="*/ 1130 w 1296"/>
              <a:gd name="T23" fmla="*/ 298 h 546"/>
              <a:gd name="T24" fmla="*/ 1046 w 1296"/>
              <a:gd name="T25" fmla="*/ 364 h 546"/>
              <a:gd name="T26" fmla="*/ 972 w 1296"/>
              <a:gd name="T27" fmla="*/ 408 h 546"/>
              <a:gd name="T28" fmla="*/ 900 w 1296"/>
              <a:gd name="T29" fmla="*/ 446 h 546"/>
              <a:gd name="T30" fmla="*/ 808 w 1296"/>
              <a:gd name="T31" fmla="*/ 488 h 546"/>
              <a:gd name="T32" fmla="*/ 716 w 1296"/>
              <a:gd name="T33" fmla="*/ 524 h 546"/>
              <a:gd name="T34" fmla="*/ 646 w 1296"/>
              <a:gd name="T35" fmla="*/ 546 h 546"/>
              <a:gd name="T36" fmla="*/ 530 w 1296"/>
              <a:gd name="T37" fmla="*/ 506 h 546"/>
              <a:gd name="T38" fmla="*/ 466 w 1296"/>
              <a:gd name="T39" fmla="*/ 482 h 546"/>
              <a:gd name="T40" fmla="*/ 376 w 1296"/>
              <a:gd name="T41" fmla="*/ 440 h 546"/>
              <a:gd name="T42" fmla="*/ 296 w 1296"/>
              <a:gd name="T43" fmla="*/ 394 h 546"/>
              <a:gd name="T44" fmla="*/ 228 w 1296"/>
              <a:gd name="T45" fmla="*/ 354 h 546"/>
              <a:gd name="T46" fmla="*/ 178 w 1296"/>
              <a:gd name="T47" fmla="*/ 312 h 546"/>
              <a:gd name="T48" fmla="*/ 118 w 1296"/>
              <a:gd name="T49" fmla="*/ 262 h 546"/>
              <a:gd name="T50" fmla="*/ 56 w 1296"/>
              <a:gd name="T51" fmla="*/ 186 h 546"/>
              <a:gd name="T52" fmla="*/ 24 w 1296"/>
              <a:gd name="T53" fmla="*/ 126 h 546"/>
              <a:gd name="T54" fmla="*/ 0 w 1296"/>
              <a:gd name="T55" fmla="*/ 78 h 546"/>
              <a:gd name="T56" fmla="*/ 48 w 1296"/>
              <a:gd name="T57" fmla="*/ 70 h 5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296" h="546">
                <a:moveTo>
                  <a:pt x="48" y="70"/>
                </a:moveTo>
                <a:lnTo>
                  <a:pt x="198" y="38"/>
                </a:lnTo>
                <a:lnTo>
                  <a:pt x="428" y="10"/>
                </a:lnTo>
                <a:cubicBezTo>
                  <a:pt x="501" y="4"/>
                  <a:pt x="576" y="1"/>
                  <a:pt x="636" y="0"/>
                </a:cubicBezTo>
                <a:lnTo>
                  <a:pt x="786" y="4"/>
                </a:lnTo>
                <a:lnTo>
                  <a:pt x="960" y="12"/>
                </a:lnTo>
                <a:lnTo>
                  <a:pt x="1082" y="28"/>
                </a:lnTo>
                <a:lnTo>
                  <a:pt x="1196" y="44"/>
                </a:lnTo>
                <a:lnTo>
                  <a:pt x="1296" y="64"/>
                </a:lnTo>
                <a:lnTo>
                  <a:pt x="1250" y="160"/>
                </a:lnTo>
                <a:lnTo>
                  <a:pt x="1188" y="244"/>
                </a:lnTo>
                <a:lnTo>
                  <a:pt x="1130" y="298"/>
                </a:lnTo>
                <a:lnTo>
                  <a:pt x="1046" y="364"/>
                </a:lnTo>
                <a:lnTo>
                  <a:pt x="972" y="408"/>
                </a:lnTo>
                <a:lnTo>
                  <a:pt x="900" y="446"/>
                </a:lnTo>
                <a:lnTo>
                  <a:pt x="808" y="488"/>
                </a:lnTo>
                <a:lnTo>
                  <a:pt x="716" y="524"/>
                </a:lnTo>
                <a:lnTo>
                  <a:pt x="646" y="546"/>
                </a:lnTo>
                <a:lnTo>
                  <a:pt x="530" y="506"/>
                </a:lnTo>
                <a:lnTo>
                  <a:pt x="466" y="482"/>
                </a:lnTo>
                <a:lnTo>
                  <a:pt x="376" y="440"/>
                </a:lnTo>
                <a:lnTo>
                  <a:pt x="296" y="394"/>
                </a:lnTo>
                <a:lnTo>
                  <a:pt x="228" y="354"/>
                </a:lnTo>
                <a:lnTo>
                  <a:pt x="178" y="312"/>
                </a:lnTo>
                <a:lnTo>
                  <a:pt x="118" y="262"/>
                </a:lnTo>
                <a:lnTo>
                  <a:pt x="56" y="186"/>
                </a:lnTo>
                <a:lnTo>
                  <a:pt x="24" y="126"/>
                </a:lnTo>
                <a:lnTo>
                  <a:pt x="0" y="78"/>
                </a:lnTo>
                <a:lnTo>
                  <a:pt x="48" y="70"/>
                </a:lnTo>
                <a:close/>
              </a:path>
            </a:pathLst>
          </a:custGeom>
          <a:solidFill>
            <a:schemeClr val="accent6"/>
          </a:solidFill>
          <a:ln w="1270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" name="Text Box 10"/>
          <p:cNvSpPr txBox="1">
            <a:spLocks noChangeArrowheads="1"/>
          </p:cNvSpPr>
          <p:nvPr/>
        </p:nvSpPr>
        <p:spPr bwMode="auto">
          <a:xfrm>
            <a:off x="3252889" y="4473058"/>
            <a:ext cx="2524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Pro-active and Rapid Integration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5668545" y="2566255"/>
            <a:ext cx="2524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Good Acquisition</a:t>
            </a:r>
          </a:p>
          <a:p>
            <a:pPr algn="ctr">
              <a:spcBef>
                <a:spcPct val="0"/>
              </a:spcBef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Economics</a:t>
            </a: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1085370" y="2665130"/>
            <a:ext cx="2524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Good Strategic Fit</a:t>
            </a: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 flipV="1">
            <a:off x="2012298" y="3694547"/>
            <a:ext cx="1922427" cy="1138631"/>
          </a:xfrm>
          <a:prstGeom prst="line">
            <a:avLst/>
          </a:prstGeom>
          <a:noFill/>
          <a:ln w="19050">
            <a:solidFill>
              <a:srgbClr val="F7964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475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14422" y="323634"/>
            <a:ext cx="9144000" cy="4591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folHlink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cs typeface="+mn-cs"/>
              </a:rPr>
              <a:t>Reasons for Acquisitions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844550" y="4327525"/>
            <a:ext cx="7689850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marL="1314450" indent="-1314450"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Belgian-Dutch Fortis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 acquisition of American Banker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Insurance Group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685800" y="6107065"/>
            <a:ext cx="7713800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Watson Pharmaceuticals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 acquisition of </a:t>
            </a:r>
            <a:r>
              <a:rPr lang="en-US" sz="2000" b="1" i="1" dirty="0" err="1" smtClean="0">
                <a:latin typeface="Arial"/>
                <a:cs typeface="Arial"/>
              </a:rPr>
              <a:t>Thera</a:t>
            </a:r>
            <a:r>
              <a:rPr lang="en-US" sz="2000" b="1" i="1" dirty="0" smtClean="0">
                <a:latin typeface="Arial"/>
                <a:cs typeface="Arial"/>
              </a:rPr>
              <a:t> Tech</a:t>
            </a:r>
            <a:endParaRPr lang="en-US" sz="2000" b="1" i="1" dirty="0">
              <a:latin typeface="Arial"/>
              <a:cs typeface="Arial"/>
            </a:endParaRP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838200" y="2362200"/>
            <a:ext cx="7176293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Example:</a:t>
            </a:r>
            <a:r>
              <a:rPr lang="en-US" sz="2000" b="1" i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solidFill>
                  <a:schemeClr val="hlink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British Petroleum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acquisition of U.S. Amoco</a:t>
            </a:r>
          </a:p>
        </p:txBody>
      </p:sp>
      <p:grpSp>
        <p:nvGrpSpPr>
          <p:cNvPr id="24595" name="Group 19"/>
          <p:cNvGrpSpPr>
            <a:grpSpLocks/>
          </p:cNvGrpSpPr>
          <p:nvPr/>
        </p:nvGrpSpPr>
        <p:grpSpPr bwMode="auto">
          <a:xfrm>
            <a:off x="304800" y="1049337"/>
            <a:ext cx="7847013" cy="1208086"/>
            <a:chOff x="192" y="661"/>
            <a:chExt cx="4943" cy="761"/>
          </a:xfrm>
        </p:grpSpPr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370" y="661"/>
              <a:ext cx="19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chemeClr val="accent6"/>
                  </a:solidFill>
                  <a:latin typeface="Arial"/>
                  <a:cs typeface="Arial"/>
                </a:rPr>
                <a:t>Increased Market Power</a:t>
              </a: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91" y="978"/>
              <a:ext cx="4644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>
                  <a:latin typeface="Arial"/>
                  <a:cs typeface="Arial"/>
                </a:rPr>
                <a:t>Acquisition intended to reduce the competitive balance of the industry</a:t>
              </a:r>
            </a:p>
          </p:txBody>
        </p:sp>
        <p:sp>
          <p:nvSpPr>
            <p:cNvPr id="24592" name="AutoShape 16"/>
            <p:cNvSpPr>
              <a:spLocks noChangeArrowheads="1"/>
            </p:cNvSpPr>
            <p:nvPr/>
          </p:nvSpPr>
          <p:spPr bwMode="auto">
            <a:xfrm>
              <a:off x="192" y="768"/>
              <a:ext cx="144" cy="144"/>
            </a:xfrm>
            <a:prstGeom prst="cube">
              <a:avLst>
                <a:gd name="adj" fmla="val 25000"/>
              </a:avLst>
            </a:prstGeom>
            <a:solidFill>
              <a:schemeClr val="accent6">
                <a:lumMod val="75000"/>
              </a:schemeClr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  <p:grpSp>
        <p:nvGrpSpPr>
          <p:cNvPr id="24596" name="Group 20"/>
          <p:cNvGrpSpPr>
            <a:grpSpLocks/>
          </p:cNvGrpSpPr>
          <p:nvPr/>
        </p:nvGrpSpPr>
        <p:grpSpPr bwMode="auto">
          <a:xfrm>
            <a:off x="304800" y="3043240"/>
            <a:ext cx="8691563" cy="1171576"/>
            <a:chOff x="192" y="1917"/>
            <a:chExt cx="5475" cy="738"/>
          </a:xfrm>
        </p:grpSpPr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370" y="1917"/>
              <a:ext cx="2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latin typeface="Arial"/>
                  <a:cs typeface="Arial"/>
                </a:rPr>
                <a:t>Overcome Barriers to Entry</a:t>
              </a: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490" y="2211"/>
              <a:ext cx="5177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Arial"/>
                  <a:cs typeface="Arial"/>
                </a:rPr>
                <a:t>Acquisitions overcome costly barriers to entry which may make </a:t>
              </a:r>
              <a:r>
                <a:rPr lang="ja-JP" altLang="en-US" sz="2000" dirty="0">
                  <a:latin typeface="Arial"/>
                  <a:cs typeface="Arial"/>
                </a:rPr>
                <a:t>“</a:t>
              </a:r>
              <a:r>
                <a:rPr lang="en-US" sz="2000" dirty="0">
                  <a:latin typeface="Arial"/>
                  <a:cs typeface="Arial"/>
                </a:rPr>
                <a:t>start-ups</a:t>
              </a:r>
              <a:r>
                <a:rPr lang="ja-JP" altLang="en-US" sz="2000" dirty="0">
                  <a:latin typeface="Arial"/>
                  <a:cs typeface="Arial"/>
                </a:rPr>
                <a:t>”</a:t>
              </a:r>
              <a:r>
                <a:rPr lang="en-US" sz="2000" dirty="0">
                  <a:latin typeface="Arial"/>
                  <a:cs typeface="Arial"/>
                </a:rPr>
                <a:t> economically unattractive</a:t>
              </a:r>
            </a:p>
          </p:txBody>
        </p:sp>
        <p:sp>
          <p:nvSpPr>
            <p:cNvPr id="24593" name="AutoShape 17"/>
            <p:cNvSpPr>
              <a:spLocks noChangeArrowheads="1"/>
            </p:cNvSpPr>
            <p:nvPr/>
          </p:nvSpPr>
          <p:spPr bwMode="auto">
            <a:xfrm>
              <a:off x="192" y="2016"/>
              <a:ext cx="144" cy="144"/>
            </a:xfrm>
            <a:prstGeom prst="cube">
              <a:avLst>
                <a:gd name="adj" fmla="val 25000"/>
              </a:avLst>
            </a:prstGeom>
            <a:solidFill>
              <a:srgbClr val="E46C0A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  <p:grpSp>
        <p:nvGrpSpPr>
          <p:cNvPr id="24597" name="Group 21"/>
          <p:cNvGrpSpPr>
            <a:grpSpLocks/>
          </p:cNvGrpSpPr>
          <p:nvPr/>
        </p:nvGrpSpPr>
        <p:grpSpPr bwMode="auto">
          <a:xfrm>
            <a:off x="304800" y="5149857"/>
            <a:ext cx="8113713" cy="893764"/>
            <a:chOff x="192" y="3244"/>
            <a:chExt cx="5111" cy="56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462" y="3557"/>
              <a:ext cx="484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Arial"/>
                  <a:cs typeface="Arial"/>
                </a:rPr>
                <a:t>Buying established businesses reduces risk of start-up ventures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376" y="3244"/>
              <a:ext cx="400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folHlink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latin typeface="Arial"/>
                  <a:cs typeface="Arial"/>
                </a:rPr>
                <a:t>Lower Cost and Risk of New Product Development</a:t>
              </a: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92" y="3312"/>
              <a:ext cx="144" cy="144"/>
            </a:xfrm>
            <a:prstGeom prst="cube">
              <a:avLst>
                <a:gd name="adj" fmla="val 25000"/>
              </a:avLst>
            </a:prstGeom>
            <a:solidFill>
              <a:srgbClr val="E46C0A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782194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371600" y="5777288"/>
            <a:ext cx="6046301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Example: </a:t>
            </a:r>
            <a:r>
              <a:rPr lang="en-US" sz="2000" b="1" i="1" dirty="0">
                <a:cs typeface="+mn-cs"/>
              </a:rPr>
              <a:t>General Electric</a:t>
            </a:r>
            <a:r>
              <a:rPr lang="ja-JP" altLang="en-US" sz="2000" b="1" i="1" dirty="0">
                <a:latin typeface="Arial"/>
                <a:cs typeface="+mn-cs"/>
              </a:rPr>
              <a:t>’</a:t>
            </a:r>
            <a:r>
              <a:rPr lang="en-US" sz="2000" b="1" i="1" dirty="0">
                <a:cs typeface="+mn-cs"/>
              </a:rPr>
              <a:t>s acquisition of NBC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889320" y="2220020"/>
            <a:ext cx="6373164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cs typeface="+mn-cs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cs typeface="+mn-cs"/>
              </a:rPr>
              <a:t> </a:t>
            </a:r>
            <a:r>
              <a:rPr lang="en-US" sz="2000" b="1" i="1" dirty="0">
                <a:cs typeface="+mn-cs"/>
              </a:rPr>
              <a:t>Kraft Food</a:t>
            </a:r>
            <a:r>
              <a:rPr lang="ja-JP" altLang="en-US" sz="2000" b="1" i="1" dirty="0">
                <a:latin typeface="Arial"/>
                <a:cs typeface="+mn-cs"/>
              </a:rPr>
              <a:t>’</a:t>
            </a:r>
            <a:r>
              <a:rPr lang="en-US" sz="2000" b="1" i="1" dirty="0">
                <a:cs typeface="+mn-cs"/>
              </a:rPr>
              <a:t>s acquisition of Boca Burger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1097472" y="3979740"/>
            <a:ext cx="5390072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cs typeface="+mn-cs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cs typeface="+mn-cs"/>
              </a:rPr>
              <a:t> </a:t>
            </a:r>
            <a:r>
              <a:rPr lang="en-US" sz="2000" b="1" i="1" dirty="0">
                <a:cs typeface="+mn-cs"/>
              </a:rPr>
              <a:t>CNET</a:t>
            </a:r>
            <a:r>
              <a:rPr lang="ja-JP" altLang="en-US" sz="2000" b="1" i="1" dirty="0">
                <a:latin typeface="Arial"/>
                <a:cs typeface="+mn-cs"/>
              </a:rPr>
              <a:t>’</a:t>
            </a:r>
            <a:r>
              <a:rPr lang="en-US" sz="2000" b="1" i="1" dirty="0">
                <a:cs typeface="+mn-cs"/>
              </a:rPr>
              <a:t>s acquisition of </a:t>
            </a:r>
            <a:r>
              <a:rPr lang="en-US" sz="2000" b="1" i="1" dirty="0" err="1">
                <a:cs typeface="+mn-cs"/>
              </a:rPr>
              <a:t>mySimon</a:t>
            </a:r>
            <a:endParaRPr lang="en-US" sz="2000" b="1" i="1" dirty="0">
              <a:cs typeface="+mn-cs"/>
            </a:endParaRP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197928" y="307130"/>
            <a:ext cx="9144000" cy="459100"/>
          </a:xfrm>
          <a:prstGeom prst="rect">
            <a:avLst/>
          </a:prstGeom>
          <a:noFill/>
          <a:ln>
            <a:noFill/>
          </a:ln>
          <a:effectLst>
            <a:outerShdw blurRad="63500" dist="38099" dir="2700000" algn="ctr" rotWithShape="0">
              <a:schemeClr val="folHlink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FFFF"/>
                </a:solidFill>
                <a:cs typeface="+mn-cs"/>
              </a:rPr>
              <a:t>Reasons for Acquisitions</a:t>
            </a:r>
          </a:p>
        </p:txBody>
      </p: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381000" y="1038225"/>
            <a:ext cx="7780338" cy="1144588"/>
            <a:chOff x="240" y="654"/>
            <a:chExt cx="4901" cy="721"/>
          </a:xfrm>
        </p:grpSpPr>
        <p:sp>
          <p:nvSpPr>
            <p:cNvPr id="36876" name="Rectangle 12"/>
            <p:cNvSpPr>
              <a:spLocks noChangeArrowheads="1"/>
            </p:cNvSpPr>
            <p:nvPr/>
          </p:nvSpPr>
          <p:spPr bwMode="auto">
            <a:xfrm>
              <a:off x="442" y="654"/>
              <a:ext cx="216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cs typeface="+mn-cs"/>
                </a:rPr>
                <a:t>Increased Speed to Market</a:t>
              </a:r>
            </a:p>
          </p:txBody>
        </p:sp>
        <p:sp>
          <p:nvSpPr>
            <p:cNvPr id="36877" name="Rectangle 13"/>
            <p:cNvSpPr>
              <a:spLocks noChangeArrowheads="1"/>
            </p:cNvSpPr>
            <p:nvPr/>
          </p:nvSpPr>
          <p:spPr bwMode="auto">
            <a:xfrm>
              <a:off x="563" y="931"/>
              <a:ext cx="4578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dirty="0">
                  <a:cs typeface="+mn-cs"/>
                </a:rPr>
                <a:t>Closely related to Barriers to Entry, allows market entry in a more timely fashion</a:t>
              </a:r>
            </a:p>
          </p:txBody>
        </p:sp>
        <p:sp>
          <p:nvSpPr>
            <p:cNvPr id="36881" name="AutoShape 17"/>
            <p:cNvSpPr>
              <a:spLocks noChangeArrowheads="1"/>
            </p:cNvSpPr>
            <p:nvPr/>
          </p:nvSpPr>
          <p:spPr bwMode="auto">
            <a:xfrm>
              <a:off x="240" y="768"/>
              <a:ext cx="144" cy="144"/>
            </a:xfrm>
            <a:prstGeom prst="cube">
              <a:avLst>
                <a:gd name="adj" fmla="val 25000"/>
              </a:avLst>
            </a:prstGeom>
            <a:solidFill>
              <a:srgbClr val="E46C0A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6885" name="Group 21"/>
          <p:cNvGrpSpPr>
            <a:grpSpLocks/>
          </p:cNvGrpSpPr>
          <p:nvPr/>
        </p:nvGrpSpPr>
        <p:grpSpPr bwMode="auto">
          <a:xfrm>
            <a:off x="381000" y="2833688"/>
            <a:ext cx="8458200" cy="1120775"/>
            <a:chOff x="240" y="1785"/>
            <a:chExt cx="5328" cy="706"/>
          </a:xfrm>
        </p:grpSpPr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449" y="1785"/>
              <a:ext cx="12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cs typeface="+mn-cs"/>
                </a:rPr>
                <a:t>Diversification</a:t>
              </a:r>
            </a:p>
          </p:txBody>
        </p:sp>
        <p:sp>
          <p:nvSpPr>
            <p:cNvPr id="36873" name="Rectangle 9"/>
            <p:cNvSpPr>
              <a:spLocks noChangeArrowheads="1"/>
            </p:cNvSpPr>
            <p:nvPr/>
          </p:nvSpPr>
          <p:spPr bwMode="auto">
            <a:xfrm>
              <a:off x="562" y="2047"/>
              <a:ext cx="5006" cy="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dirty="0">
                  <a:cs typeface="+mn-cs"/>
                </a:rPr>
                <a:t>Quick way to move into businesses when firm currently lacks experience and depth in industry</a:t>
              </a:r>
            </a:p>
          </p:txBody>
        </p:sp>
        <p:sp>
          <p:nvSpPr>
            <p:cNvPr id="36882" name="AutoShape 18"/>
            <p:cNvSpPr>
              <a:spLocks noChangeArrowheads="1"/>
            </p:cNvSpPr>
            <p:nvPr/>
          </p:nvSpPr>
          <p:spPr bwMode="auto">
            <a:xfrm>
              <a:off x="240" y="1872"/>
              <a:ext cx="144" cy="144"/>
            </a:xfrm>
            <a:prstGeom prst="cube">
              <a:avLst>
                <a:gd name="adj" fmla="val 25000"/>
              </a:avLst>
            </a:prstGeom>
            <a:solidFill>
              <a:srgbClr val="E46C0A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cs typeface="+mn-cs"/>
              </a:endParaRPr>
            </a:p>
          </p:txBody>
        </p:sp>
      </p:grpSp>
      <p:grpSp>
        <p:nvGrpSpPr>
          <p:cNvPr id="36886" name="Group 22"/>
          <p:cNvGrpSpPr>
            <a:grpSpLocks/>
          </p:cNvGrpSpPr>
          <p:nvPr/>
        </p:nvGrpSpPr>
        <p:grpSpPr bwMode="auto">
          <a:xfrm>
            <a:off x="232551" y="4666314"/>
            <a:ext cx="8458200" cy="1073151"/>
            <a:chOff x="240" y="3168"/>
            <a:chExt cx="5328" cy="676"/>
          </a:xfrm>
        </p:grpSpPr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562" y="3435"/>
              <a:ext cx="5006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cs typeface="+mn-cs"/>
                </a:rPr>
                <a:t>Firms may use acquisitions to restrict its dependence on a single or a few products or markets</a:t>
              </a:r>
            </a:p>
          </p:txBody>
        </p:sp>
        <p:sp>
          <p:nvSpPr>
            <p:cNvPr id="36883" name="AutoShape 19"/>
            <p:cNvSpPr>
              <a:spLocks noChangeArrowheads="1"/>
            </p:cNvSpPr>
            <p:nvPr/>
          </p:nvSpPr>
          <p:spPr bwMode="auto">
            <a:xfrm>
              <a:off x="240" y="3168"/>
              <a:ext cx="144" cy="144"/>
            </a:xfrm>
            <a:prstGeom prst="cube">
              <a:avLst>
                <a:gd name="adj" fmla="val 25000"/>
              </a:avLst>
            </a:prstGeom>
            <a:solidFill>
              <a:srgbClr val="E46C0A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solidFill>
                  <a:srgbClr val="F79646"/>
                </a:solidFill>
                <a:cs typeface="+mn-cs"/>
              </a:endParaRPr>
            </a:p>
          </p:txBody>
        </p:sp>
      </p:grp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848669" y="4553170"/>
            <a:ext cx="3873908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F79646"/>
                </a:solidFill>
                <a:cs typeface="+mn-cs"/>
              </a:rPr>
              <a:t>Reshaping Competitive Scope</a:t>
            </a:r>
            <a:endParaRPr lang="en-US" sz="2000" b="1" dirty="0">
              <a:solidFill>
                <a:srgbClr val="F79646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295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65976" y="307130"/>
            <a:ext cx="9144000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folHlink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  <a:cs typeface="Arial"/>
              </a:rPr>
              <a:t>Problems with Acquisitions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914400" y="3886200"/>
            <a:ext cx="7913298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Marks and Spencer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acquisition of Brooks Brothers</a:t>
            </a:r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914400" y="2289175"/>
            <a:ext cx="7827137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latin typeface="Arial"/>
                <a:cs typeface="Arial"/>
              </a:rPr>
              <a:t> </a:t>
            </a:r>
            <a:r>
              <a:rPr lang="en-US" sz="2000" b="1" i="1" dirty="0">
                <a:latin typeface="Arial"/>
                <a:cs typeface="Arial"/>
              </a:rPr>
              <a:t>Intel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acquisition of DEC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semiconductor division</a:t>
            </a: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914400" y="5783263"/>
            <a:ext cx="7772400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marL="1314450" indent="-1314450">
              <a:defRPr/>
            </a:pPr>
            <a:r>
              <a:rPr lang="en-US" sz="2000" b="1" i="1" dirty="0">
                <a:solidFill>
                  <a:srgbClr val="F79646"/>
                </a:solidFill>
                <a:latin typeface="Arial"/>
                <a:cs typeface="Arial"/>
              </a:rPr>
              <a:t>Example:</a:t>
            </a:r>
            <a:r>
              <a:rPr lang="en-US" sz="20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 </a:t>
            </a:r>
            <a:r>
              <a:rPr lang="en-US" sz="2000" b="1" i="1" dirty="0" err="1">
                <a:latin typeface="Arial"/>
                <a:cs typeface="Arial"/>
              </a:rPr>
              <a:t>AgriBioTech</a:t>
            </a:r>
            <a:r>
              <a:rPr lang="ja-JP" altLang="en-US" sz="2000" b="1" i="1" dirty="0">
                <a:latin typeface="Arial"/>
                <a:cs typeface="Arial"/>
              </a:rPr>
              <a:t>’</a:t>
            </a:r>
            <a:r>
              <a:rPr lang="en-US" sz="2000" b="1" i="1" dirty="0">
                <a:latin typeface="Arial"/>
                <a:cs typeface="Arial"/>
              </a:rPr>
              <a:t>s acquisition of dozens of small seed firms</a:t>
            </a:r>
          </a:p>
        </p:txBody>
      </p:sp>
      <p:grpSp>
        <p:nvGrpSpPr>
          <p:cNvPr id="49172" name="Group 20"/>
          <p:cNvGrpSpPr>
            <a:grpSpLocks/>
          </p:cNvGrpSpPr>
          <p:nvPr/>
        </p:nvGrpSpPr>
        <p:grpSpPr bwMode="auto">
          <a:xfrm>
            <a:off x="381000" y="1066800"/>
            <a:ext cx="8305800" cy="1200150"/>
            <a:chOff x="240" y="761"/>
            <a:chExt cx="5232" cy="756"/>
          </a:xfrm>
        </p:grpSpPr>
        <p:sp>
          <p:nvSpPr>
            <p:cNvPr id="49159" name="Rectangle 7"/>
            <p:cNvSpPr>
              <a:spLocks noChangeArrowheads="1"/>
            </p:cNvSpPr>
            <p:nvPr/>
          </p:nvSpPr>
          <p:spPr bwMode="auto">
            <a:xfrm>
              <a:off x="519" y="761"/>
              <a:ext cx="182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chemeClr val="accent6"/>
                  </a:solidFill>
                  <a:latin typeface="Arial"/>
                  <a:cs typeface="Arial"/>
                </a:rPr>
                <a:t>Integration Difficulties</a:t>
              </a:r>
            </a:p>
          </p:txBody>
        </p:sp>
        <p:sp>
          <p:nvSpPr>
            <p:cNvPr id="49160" name="Rectangle 8"/>
            <p:cNvSpPr>
              <a:spLocks noChangeArrowheads="1"/>
            </p:cNvSpPr>
            <p:nvPr/>
          </p:nvSpPr>
          <p:spPr bwMode="auto">
            <a:xfrm>
              <a:off x="639" y="1108"/>
              <a:ext cx="4833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latin typeface="Arial"/>
                  <a:cs typeface="Arial"/>
                </a:rPr>
                <a:t>Differing financial and control systems can make integration of firms difficult</a:t>
              </a:r>
            </a:p>
          </p:txBody>
        </p:sp>
        <p:sp>
          <p:nvSpPr>
            <p:cNvPr id="49168" name="AutoShape 16"/>
            <p:cNvSpPr>
              <a:spLocks noChangeArrowheads="1"/>
            </p:cNvSpPr>
            <p:nvPr/>
          </p:nvSpPr>
          <p:spPr bwMode="auto">
            <a:xfrm>
              <a:off x="240" y="816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  <p:grpSp>
        <p:nvGrpSpPr>
          <p:cNvPr id="49173" name="Group 21"/>
          <p:cNvGrpSpPr>
            <a:grpSpLocks/>
          </p:cNvGrpSpPr>
          <p:nvPr/>
        </p:nvGrpSpPr>
        <p:grpSpPr bwMode="auto">
          <a:xfrm>
            <a:off x="381000" y="2974975"/>
            <a:ext cx="7202488" cy="911225"/>
            <a:chOff x="240" y="1874"/>
            <a:chExt cx="4537" cy="574"/>
          </a:xfrm>
        </p:grpSpPr>
        <p:sp>
          <p:nvSpPr>
            <p:cNvPr id="49161" name="Rectangle 9"/>
            <p:cNvSpPr>
              <a:spLocks noChangeArrowheads="1"/>
            </p:cNvSpPr>
            <p:nvPr/>
          </p:nvSpPr>
          <p:spPr bwMode="auto">
            <a:xfrm>
              <a:off x="519" y="1874"/>
              <a:ext cx="34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latin typeface="Arial"/>
                  <a:cs typeface="Arial"/>
                </a:rPr>
                <a:t>Inadequate Evaluation of Target</a:t>
              </a:r>
            </a:p>
          </p:txBody>
        </p:sp>
        <p:sp>
          <p:nvSpPr>
            <p:cNvPr id="49162" name="Rectangle 10"/>
            <p:cNvSpPr>
              <a:spLocks noChangeArrowheads="1"/>
            </p:cNvSpPr>
            <p:nvPr/>
          </p:nvSpPr>
          <p:spPr bwMode="auto">
            <a:xfrm>
              <a:off x="639" y="2198"/>
              <a:ext cx="41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ja-JP" altLang="en-US" sz="20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  <a:cs typeface="Arial"/>
                </a:rPr>
                <a:t>“</a:t>
              </a:r>
              <a:r>
                <a:rPr lang="en-US" sz="2000" dirty="0">
                  <a:latin typeface="Arial"/>
                  <a:cs typeface="Arial"/>
                </a:rPr>
                <a:t>Winners Curse</a:t>
              </a:r>
              <a:r>
                <a:rPr lang="ja-JP" altLang="en-US" sz="2000" dirty="0">
                  <a:latin typeface="Arial"/>
                  <a:cs typeface="Arial"/>
                </a:rPr>
                <a:t>”</a:t>
              </a:r>
              <a:r>
                <a:rPr lang="en-US" sz="2000" dirty="0">
                  <a:latin typeface="Arial"/>
                  <a:cs typeface="Arial"/>
                </a:rPr>
                <a:t> bid causes acquirer to overpay for firm</a:t>
              </a:r>
            </a:p>
          </p:txBody>
        </p:sp>
        <p:sp>
          <p:nvSpPr>
            <p:cNvPr id="49170" name="AutoShape 18"/>
            <p:cNvSpPr>
              <a:spLocks noChangeArrowheads="1"/>
            </p:cNvSpPr>
            <p:nvPr/>
          </p:nvSpPr>
          <p:spPr bwMode="auto">
            <a:xfrm>
              <a:off x="240" y="1968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  <p:grpSp>
        <p:nvGrpSpPr>
          <p:cNvPr id="49174" name="Group 22"/>
          <p:cNvGrpSpPr>
            <a:grpSpLocks/>
          </p:cNvGrpSpPr>
          <p:nvPr/>
        </p:nvGrpSpPr>
        <p:grpSpPr bwMode="auto">
          <a:xfrm>
            <a:off x="381000" y="4784725"/>
            <a:ext cx="8382000" cy="941388"/>
            <a:chOff x="240" y="3014"/>
            <a:chExt cx="5280" cy="593"/>
          </a:xfrm>
        </p:grpSpPr>
        <p:sp>
          <p:nvSpPr>
            <p:cNvPr id="49165" name="Rectangle 13"/>
            <p:cNvSpPr>
              <a:spLocks noChangeArrowheads="1"/>
            </p:cNvSpPr>
            <p:nvPr/>
          </p:nvSpPr>
          <p:spPr bwMode="auto">
            <a:xfrm>
              <a:off x="519" y="3014"/>
              <a:ext cx="115" cy="250"/>
            </a:xfrm>
            <a:prstGeom prst="rect">
              <a:avLst/>
            </a:prstGeom>
            <a:noFill/>
            <a:ln>
              <a:noFill/>
            </a:ln>
            <a:effectLst>
              <a:outerShdw blurRad="63500" dist="38099" dir="2700000" algn="ctr" rotWithShape="0">
                <a:schemeClr val="folHlink">
                  <a:alpha val="74998"/>
                </a:scheme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endParaRPr lang="en-US" sz="2000" b="1" dirty="0">
                <a:solidFill>
                  <a:schemeClr val="accent6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49166" name="Rectangle 14"/>
            <p:cNvSpPr>
              <a:spLocks noChangeArrowheads="1"/>
            </p:cNvSpPr>
            <p:nvPr/>
          </p:nvSpPr>
          <p:spPr bwMode="auto">
            <a:xfrm>
              <a:off x="639" y="3357"/>
              <a:ext cx="48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Arial"/>
                  <a:cs typeface="Arial"/>
                </a:rPr>
                <a:t>Costly debt can create onerous burden on cash outflows</a:t>
              </a:r>
            </a:p>
          </p:txBody>
        </p:sp>
        <p:sp>
          <p:nvSpPr>
            <p:cNvPr id="49171" name="AutoShape 19"/>
            <p:cNvSpPr>
              <a:spLocks noChangeArrowheads="1"/>
            </p:cNvSpPr>
            <p:nvPr/>
          </p:nvSpPr>
          <p:spPr bwMode="auto">
            <a:xfrm>
              <a:off x="240" y="3072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latin typeface="Arial"/>
                <a:cs typeface="Arial"/>
              </a:endParaRPr>
            </a:p>
          </p:txBody>
        </p:sp>
      </p:grp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976313" y="4694400"/>
            <a:ext cx="5534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F79646"/>
                </a:solidFill>
                <a:latin typeface="Arial"/>
                <a:cs typeface="Arial"/>
              </a:rPr>
              <a:t>Large or Extraordinary Debt</a:t>
            </a:r>
            <a:endParaRPr lang="en-US" sz="2000" b="1" dirty="0">
              <a:solidFill>
                <a:srgbClr val="F7964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4775745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1541463" y="5135563"/>
            <a:ext cx="3466343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cs typeface="+mn-cs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cs typeface="+mn-cs"/>
              </a:rPr>
              <a:t> </a:t>
            </a:r>
            <a:r>
              <a:rPr lang="en-US" sz="2000" b="1" i="1" dirty="0">
                <a:cs typeface="+mn-cs"/>
              </a:rPr>
              <a:t>Ford and Jaguar</a:t>
            </a:r>
          </a:p>
        </p:txBody>
      </p:sp>
      <p:sp>
        <p:nvSpPr>
          <p:cNvPr id="63494" name="Rectangle 6"/>
          <p:cNvSpPr>
            <a:spLocks noChangeArrowheads="1"/>
          </p:cNvSpPr>
          <p:nvPr/>
        </p:nvSpPr>
        <p:spPr bwMode="auto">
          <a:xfrm>
            <a:off x="1447800" y="1908175"/>
            <a:ext cx="4578426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Example:</a:t>
            </a:r>
            <a:r>
              <a:rPr lang="en-US" sz="2000" b="1" i="1" dirty="0">
                <a:solidFill>
                  <a:schemeClr val="hlink"/>
                </a:solidFill>
                <a:cs typeface="+mn-cs"/>
              </a:rPr>
              <a:t> </a:t>
            </a:r>
            <a:r>
              <a:rPr lang="en-US" sz="2000" b="1" i="1" dirty="0">
                <a:cs typeface="+mn-cs"/>
              </a:rPr>
              <a:t>Quaker Oats and Snapple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479550" y="3508375"/>
            <a:ext cx="7157508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rgbClr val="F79646"/>
                </a:solidFill>
                <a:cs typeface="+mn-cs"/>
              </a:rPr>
              <a:t>Example</a:t>
            </a:r>
            <a:r>
              <a:rPr lang="en-US" sz="2000" b="1" i="1" dirty="0">
                <a:solidFill>
                  <a:schemeClr val="tx2"/>
                </a:solidFill>
                <a:cs typeface="+mn-cs"/>
              </a:rPr>
              <a:t>:</a:t>
            </a:r>
            <a:r>
              <a:rPr lang="en-US" sz="2000" b="1" i="1" dirty="0">
                <a:solidFill>
                  <a:schemeClr val="hlink"/>
                </a:solidFill>
                <a:cs typeface="+mn-cs"/>
              </a:rPr>
              <a:t> </a:t>
            </a:r>
            <a:r>
              <a:rPr lang="en-US" sz="2000" b="1" i="1" dirty="0">
                <a:cs typeface="+mn-cs"/>
              </a:rPr>
              <a:t>GE--prior to selling businesses and refocusing</a:t>
            </a:r>
          </a:p>
        </p:txBody>
      </p:sp>
      <p:grpSp>
        <p:nvGrpSpPr>
          <p:cNvPr id="63511" name="Group 23"/>
          <p:cNvGrpSpPr>
            <a:grpSpLocks/>
          </p:cNvGrpSpPr>
          <p:nvPr/>
        </p:nvGrpSpPr>
        <p:grpSpPr bwMode="auto">
          <a:xfrm>
            <a:off x="381000" y="863600"/>
            <a:ext cx="7196138" cy="1030288"/>
            <a:chOff x="240" y="544"/>
            <a:chExt cx="4533" cy="649"/>
          </a:xfrm>
        </p:grpSpPr>
        <p:sp>
          <p:nvSpPr>
            <p:cNvPr id="63495" name="Rectangle 7"/>
            <p:cNvSpPr>
              <a:spLocks noChangeArrowheads="1"/>
            </p:cNvSpPr>
            <p:nvPr/>
          </p:nvSpPr>
          <p:spPr bwMode="auto">
            <a:xfrm>
              <a:off x="528" y="544"/>
              <a:ext cx="2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chemeClr val="accent6"/>
                  </a:solidFill>
                  <a:cs typeface="+mn-cs"/>
                </a:rPr>
                <a:t>Inability to Achieve Synerg</a:t>
              </a:r>
              <a:r>
                <a:rPr lang="en-US" sz="2000" b="1" dirty="0">
                  <a:solidFill>
                    <a:schemeClr val="accent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y</a:t>
              </a:r>
            </a:p>
          </p:txBody>
        </p:sp>
        <p:sp>
          <p:nvSpPr>
            <p:cNvPr id="63496" name="Rectangle 8"/>
            <p:cNvSpPr>
              <a:spLocks noChangeArrowheads="1"/>
            </p:cNvSpPr>
            <p:nvPr/>
          </p:nvSpPr>
          <p:spPr bwMode="auto">
            <a:xfrm>
              <a:off x="672" y="784"/>
              <a:ext cx="4101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cs typeface="+mn-cs"/>
                </a:rPr>
                <a:t>Justifying acquisitions can increase estimate of expected benefits</a:t>
              </a:r>
            </a:p>
          </p:txBody>
        </p:sp>
        <p:sp>
          <p:nvSpPr>
            <p:cNvPr id="63506" name="AutoShape 18"/>
            <p:cNvSpPr>
              <a:spLocks noChangeArrowheads="1"/>
            </p:cNvSpPr>
            <p:nvPr/>
          </p:nvSpPr>
          <p:spPr bwMode="auto">
            <a:xfrm>
              <a:off x="240" y="624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cs typeface="+mn-cs"/>
              </a:endParaRPr>
            </a:p>
          </p:txBody>
        </p:sp>
      </p:grpSp>
      <p:sp>
        <p:nvSpPr>
          <p:cNvPr id="63507" name="Rectangle 19"/>
          <p:cNvSpPr>
            <a:spLocks noChangeArrowheads="1"/>
          </p:cNvSpPr>
          <p:nvPr/>
        </p:nvSpPr>
        <p:spPr bwMode="auto">
          <a:xfrm>
            <a:off x="230916" y="323625"/>
            <a:ext cx="9144000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folHlink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1"/>
                </a:solidFill>
                <a:cs typeface="+mn-cs"/>
              </a:rPr>
              <a:t>Problems with Acquisitions</a:t>
            </a:r>
          </a:p>
        </p:txBody>
      </p:sp>
      <p:grpSp>
        <p:nvGrpSpPr>
          <p:cNvPr id="63512" name="Group 24"/>
          <p:cNvGrpSpPr>
            <a:grpSpLocks/>
          </p:cNvGrpSpPr>
          <p:nvPr/>
        </p:nvGrpSpPr>
        <p:grpSpPr bwMode="auto">
          <a:xfrm>
            <a:off x="381000" y="2366964"/>
            <a:ext cx="7340600" cy="1085850"/>
            <a:chOff x="240" y="1491"/>
            <a:chExt cx="4624" cy="684"/>
          </a:xfrm>
        </p:grpSpPr>
        <p:sp>
          <p:nvSpPr>
            <p:cNvPr id="63497" name="Rectangle 9"/>
            <p:cNvSpPr>
              <a:spLocks noChangeArrowheads="1"/>
            </p:cNvSpPr>
            <p:nvPr/>
          </p:nvSpPr>
          <p:spPr bwMode="auto">
            <a:xfrm>
              <a:off x="528" y="1491"/>
              <a:ext cx="14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cs typeface="+mn-cs"/>
                </a:rPr>
                <a:t>Overly Diversified</a:t>
              </a:r>
            </a:p>
          </p:txBody>
        </p:sp>
        <p:sp>
          <p:nvSpPr>
            <p:cNvPr id="63498" name="Rectangle 10"/>
            <p:cNvSpPr>
              <a:spLocks noChangeArrowheads="1"/>
            </p:cNvSpPr>
            <p:nvPr/>
          </p:nvSpPr>
          <p:spPr bwMode="auto">
            <a:xfrm>
              <a:off x="736" y="1766"/>
              <a:ext cx="412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cs typeface="+mn-cs"/>
                </a:rPr>
                <a:t>Acquirer </a:t>
              </a:r>
              <a:r>
                <a:rPr lang="en-US" sz="2000" dirty="0" err="1">
                  <a:cs typeface="+mn-cs"/>
                </a:rPr>
                <a:t>doesn</a:t>
              </a:r>
              <a:r>
                <a:rPr lang="ja-JP" altLang="en-US" sz="2000" dirty="0">
                  <a:latin typeface="Arial"/>
                  <a:cs typeface="+mn-cs"/>
                </a:rPr>
                <a:t>’</a:t>
              </a:r>
              <a:r>
                <a:rPr lang="en-US" sz="2000" dirty="0">
                  <a:cs typeface="+mn-cs"/>
                </a:rPr>
                <a:t>t have expertise required to manage unrelated businesses</a:t>
              </a:r>
            </a:p>
          </p:txBody>
        </p:sp>
        <p:sp>
          <p:nvSpPr>
            <p:cNvPr id="63508" name="AutoShape 20"/>
            <p:cNvSpPr>
              <a:spLocks noChangeArrowheads="1"/>
            </p:cNvSpPr>
            <p:nvPr/>
          </p:nvSpPr>
          <p:spPr bwMode="auto">
            <a:xfrm>
              <a:off x="240" y="1586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cs typeface="+mn-cs"/>
              </a:endParaRPr>
            </a:p>
          </p:txBody>
        </p:sp>
      </p:grpSp>
      <p:grpSp>
        <p:nvGrpSpPr>
          <p:cNvPr id="63515" name="Group 27"/>
          <p:cNvGrpSpPr>
            <a:grpSpLocks/>
          </p:cNvGrpSpPr>
          <p:nvPr/>
        </p:nvGrpSpPr>
        <p:grpSpPr bwMode="auto">
          <a:xfrm>
            <a:off x="381000" y="4191002"/>
            <a:ext cx="8077200" cy="954088"/>
            <a:chOff x="240" y="2640"/>
            <a:chExt cx="5088" cy="601"/>
          </a:xfrm>
        </p:grpSpPr>
        <p:sp>
          <p:nvSpPr>
            <p:cNvPr id="63501" name="Rectangle 13"/>
            <p:cNvSpPr>
              <a:spLocks noChangeArrowheads="1"/>
            </p:cNvSpPr>
            <p:nvPr/>
          </p:nvSpPr>
          <p:spPr bwMode="auto">
            <a:xfrm>
              <a:off x="674" y="2832"/>
              <a:ext cx="4654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cs typeface="+mn-cs"/>
                </a:rPr>
                <a:t>Managers may fail to objectively assess the value of outcomes achieved through the firm</a:t>
              </a:r>
              <a:r>
                <a:rPr lang="ja-JP" altLang="en-US" sz="2000" dirty="0">
                  <a:latin typeface="Arial"/>
                  <a:cs typeface="+mn-cs"/>
                </a:rPr>
                <a:t>’</a:t>
              </a:r>
              <a:r>
                <a:rPr lang="en-US" sz="2000" dirty="0">
                  <a:cs typeface="+mn-cs"/>
                </a:rPr>
                <a:t>s acquisition strategy</a:t>
              </a:r>
            </a:p>
          </p:txBody>
        </p:sp>
        <p:sp>
          <p:nvSpPr>
            <p:cNvPr id="63509" name="AutoShape 21"/>
            <p:cNvSpPr>
              <a:spLocks noChangeArrowheads="1"/>
            </p:cNvSpPr>
            <p:nvPr/>
          </p:nvSpPr>
          <p:spPr bwMode="auto">
            <a:xfrm>
              <a:off x="240" y="2640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cs typeface="+mn-cs"/>
              </a:endParaRPr>
            </a:p>
          </p:txBody>
        </p:sp>
      </p:grpSp>
      <p:grpSp>
        <p:nvGrpSpPr>
          <p:cNvPr id="63514" name="Group 26"/>
          <p:cNvGrpSpPr>
            <a:grpSpLocks/>
          </p:cNvGrpSpPr>
          <p:nvPr/>
        </p:nvGrpSpPr>
        <p:grpSpPr bwMode="auto">
          <a:xfrm>
            <a:off x="381000" y="5586416"/>
            <a:ext cx="7772400" cy="808038"/>
            <a:chOff x="240" y="3519"/>
            <a:chExt cx="4625" cy="509"/>
          </a:xfrm>
        </p:grpSpPr>
        <p:sp>
          <p:nvSpPr>
            <p:cNvPr id="63502" name="Rectangle 14"/>
            <p:cNvSpPr>
              <a:spLocks noChangeArrowheads="1"/>
            </p:cNvSpPr>
            <p:nvPr/>
          </p:nvSpPr>
          <p:spPr bwMode="auto">
            <a:xfrm>
              <a:off x="528" y="3519"/>
              <a:ext cx="83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79646"/>
                  </a:solidFill>
                  <a:cs typeface="+mn-cs"/>
                </a:rPr>
                <a:t>Too Large</a:t>
              </a:r>
            </a:p>
          </p:txBody>
        </p:sp>
        <p:sp>
          <p:nvSpPr>
            <p:cNvPr id="63503" name="Rectangle 15"/>
            <p:cNvSpPr>
              <a:spLocks noChangeArrowheads="1"/>
            </p:cNvSpPr>
            <p:nvPr/>
          </p:nvSpPr>
          <p:spPr bwMode="auto">
            <a:xfrm>
              <a:off x="737" y="3794"/>
              <a:ext cx="4128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r>
                <a:rPr lang="en-US" sz="2000" dirty="0">
                  <a:cs typeface="+mn-cs"/>
                </a:rPr>
                <a:t>Large bureaucracy reduces innovation and flexibility</a:t>
              </a:r>
            </a:p>
          </p:txBody>
        </p:sp>
        <p:sp>
          <p:nvSpPr>
            <p:cNvPr id="63510" name="AutoShape 22"/>
            <p:cNvSpPr>
              <a:spLocks noChangeArrowheads="1"/>
            </p:cNvSpPr>
            <p:nvPr/>
          </p:nvSpPr>
          <p:spPr bwMode="auto">
            <a:xfrm>
              <a:off x="240" y="3600"/>
              <a:ext cx="192" cy="192"/>
            </a:xfrm>
            <a:prstGeom prst="octagon">
              <a:avLst>
                <a:gd name="adj" fmla="val 29287"/>
              </a:avLst>
            </a:prstGeom>
            <a:solidFill>
              <a:srgbClr val="CC0000"/>
            </a:solidFill>
            <a:ln>
              <a:noFill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  <a:extLst>
              <a:ext uri="{91240B29-F687-4f45-9708-019B960494DF}">
                <a14:hiddenLine xmlns:a14="http://schemas.microsoft.com/office/drawing/2010/main" xmlns="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sz="2000">
                <a:cs typeface="+mn-cs"/>
              </a:endParaRPr>
            </a:p>
          </p:txBody>
        </p:sp>
      </p:grp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1073072" y="4102931"/>
            <a:ext cx="5218427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dirty="0" smtClean="0">
                <a:solidFill>
                  <a:srgbClr val="F79646"/>
                </a:solidFill>
                <a:cs typeface="+mn-cs"/>
              </a:rPr>
              <a:t>Managers Overly Focused on Acquisition</a:t>
            </a:r>
            <a:endParaRPr lang="en-US" sz="2000" b="1" dirty="0">
              <a:solidFill>
                <a:srgbClr val="F79646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8566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5153"/>
            <a:ext cx="8229600" cy="715962"/>
          </a:xfrm>
        </p:spPr>
        <p:txBody>
          <a:bodyPr/>
          <a:lstStyle/>
          <a:p>
            <a:r>
              <a:rPr lang="en-GB" sz="2400" b="1" dirty="0" smtClean="0">
                <a:latin typeface="Arial"/>
                <a:cs typeface="Arial"/>
              </a:rPr>
              <a:t>Attributes of a successful acquisition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414722" name="Rectangle 2"/>
          <p:cNvSpPr>
            <a:spLocks noChangeArrowheads="1"/>
          </p:cNvSpPr>
          <p:nvPr/>
        </p:nvSpPr>
        <p:spPr bwMode="auto">
          <a:xfrm>
            <a:off x="409864" y="1297081"/>
            <a:ext cx="8292523" cy="495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0766" tIns="41998" rIns="80766" bIns="41998">
            <a:spAutoFit/>
          </a:bodyPr>
          <a:lstStyle/>
          <a:p>
            <a:pPr marL="285750" indent="-285750">
              <a:spcAft>
                <a:spcPct val="20000"/>
              </a:spcAft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Create a Superior Growth Organisation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Establish the right objectives at all levels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Establish the boundaries that maximise clarity and accountability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Establish value based management processes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Establish value based information systems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Develop management capabilities for creating value</a:t>
            </a:r>
          </a:p>
          <a:p>
            <a:pPr marL="285750" indent="-285750">
              <a:buClr>
                <a:schemeClr val="accent6"/>
              </a:buClr>
              <a:buFont typeface="Arial"/>
              <a:buChar char="•"/>
            </a:pPr>
            <a:endParaRPr lang="en-GB" sz="1800" dirty="0">
              <a:solidFill>
                <a:srgbClr val="000000"/>
              </a:solidFill>
            </a:endParaRPr>
          </a:p>
          <a:p>
            <a:pPr marL="285750" indent="-285750">
              <a:spcAft>
                <a:spcPct val="20000"/>
              </a:spcAft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Lead by example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Constantly pursue higher value portfolio strategies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Constantly pursue ways to exploit affiliation benefits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Constantly prune unprofitable activities at the Centre</a:t>
            </a:r>
          </a:p>
          <a:p>
            <a:pPr marL="285750" indent="-285750">
              <a:buClr>
                <a:schemeClr val="accent6"/>
              </a:buClr>
              <a:buFont typeface="Arial"/>
              <a:buChar char="•"/>
            </a:pPr>
            <a:endParaRPr lang="en-GB" sz="1800" dirty="0">
              <a:solidFill>
                <a:srgbClr val="000000"/>
              </a:solidFill>
            </a:endParaRPr>
          </a:p>
          <a:p>
            <a:pPr marL="285750" indent="-285750">
              <a:spcAft>
                <a:spcPct val="20000"/>
              </a:spcAft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Enforce the Governing Objective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Intervene with business units to stimulate higher value alternatives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Intervene with business units to eliminate unprofitable use of resources</a:t>
            </a:r>
          </a:p>
          <a:p>
            <a:pPr marL="539229" lvl="1" indent="-285750">
              <a:buClr>
                <a:schemeClr val="accent6"/>
              </a:buClr>
              <a:buFont typeface="Arial"/>
              <a:buChar char="•"/>
            </a:pPr>
            <a:r>
              <a:rPr lang="en-GB" sz="1800" dirty="0">
                <a:solidFill>
                  <a:srgbClr val="000000"/>
                </a:solidFill>
              </a:rPr>
              <a:t>Intervene with business units to ensure there are consequences for non-conforming behaviour</a:t>
            </a:r>
          </a:p>
        </p:txBody>
      </p:sp>
    </p:spTree>
    <p:extLst>
      <p:ext uri="{BB962C8B-B14F-4D97-AF65-F5344CB8AC3E}">
        <p14:creationId xmlns:p14="http://schemas.microsoft.com/office/powerpoint/2010/main" xmlns="" val="38528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69557" y="232320"/>
            <a:ext cx="6819900" cy="533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ln w="1905"/>
                <a:solidFill>
                  <a:srgbClr val="FFFF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M&amp;A Trends in Technology Sector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0701" y="1131245"/>
            <a:ext cx="83037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>
              <a:buFont typeface="Arial" pitchFamily="34" charset="0"/>
              <a:buChar char="•"/>
            </a:pP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YTD 2011, M&amp;A activity in Technology sector has been strong</a:t>
            </a:r>
          </a:p>
          <a:p>
            <a:pPr marL="284163" indent="-284163">
              <a:buFont typeface="Arial" pitchFamily="34" charset="0"/>
              <a:buChar char="•"/>
            </a:pPr>
            <a:endParaRPr lang="en-US" sz="16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buFont typeface="Arial" pitchFamily="34" charset="0"/>
              <a:buChar char="•"/>
            </a:pP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881 Companies got acquired within first quarter of 2011 for total value of ~$84 billion, highest level of activity seen in Tech sector (in terms of number of deals) after second quarter of 2008</a:t>
            </a:r>
          </a:p>
          <a:p>
            <a:pPr marL="284163" indent="-284163">
              <a:buFont typeface="Arial" pitchFamily="34" charset="0"/>
              <a:buChar char="•"/>
            </a:pPr>
            <a:endParaRPr lang="en-US" sz="16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buFont typeface="Arial" pitchFamily="34" charset="0"/>
              <a:buChar char="•"/>
            </a:pP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Primary areas where consolidation / acquisition activity is strong are cloud computing, social networking, e-commerce, m-commerce and information security</a:t>
            </a:r>
          </a:p>
          <a:p>
            <a:pPr marL="284163" indent="-284163">
              <a:buFont typeface="Arial" pitchFamily="34" charset="0"/>
              <a:buChar char="•"/>
            </a:pPr>
            <a:endParaRPr lang="en-US" sz="16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buFont typeface="Arial" pitchFamily="34" charset="0"/>
              <a:buChar char="•"/>
            </a:pP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M&amp;A activity on average happened at Price to Revenue ratio of around 1.6 – 1.7 and Price to EBIT ratio of 18.0 – 19.0</a:t>
            </a:r>
          </a:p>
          <a:p>
            <a:pPr marL="284163" indent="-284163">
              <a:buFont typeface="Arial" pitchFamily="34" charset="0"/>
              <a:buChar char="•"/>
            </a:pPr>
            <a:endParaRPr lang="en-US" sz="160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284163" indent="-284163">
              <a:buFont typeface="Arial" pitchFamily="34" charset="0"/>
              <a:buChar char="•"/>
            </a:pPr>
            <a:r>
              <a:rPr lang="en-US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M&amp;A outlook for remaining year 2011 is extremely positive and few more mega deals are likely to get announced</a:t>
            </a:r>
          </a:p>
          <a:p>
            <a:pPr marL="284163" indent="-284163"/>
            <a:endParaRPr lang="en-US" sz="160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12245</TotalTime>
  <Words>952</Words>
  <Application>Microsoft Macintosh PowerPoint</Application>
  <PresentationFormat>On-screen Show (4:3)</PresentationFormat>
  <Paragraphs>131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Custom Design</vt:lpstr>
      <vt:lpstr>Slide 1</vt:lpstr>
      <vt:lpstr>Approach for M&amp;A</vt:lpstr>
      <vt:lpstr>Value creating external growth</vt:lpstr>
      <vt:lpstr>Slide 4</vt:lpstr>
      <vt:lpstr>Slide 5</vt:lpstr>
      <vt:lpstr>Slide 6</vt:lpstr>
      <vt:lpstr>Slide 7</vt:lpstr>
      <vt:lpstr>Attributes of a successful acquisition</vt:lpstr>
      <vt:lpstr>M&amp;A Trends in Technology Sector</vt:lpstr>
      <vt:lpstr>Biggest deals of 2011 so far</vt:lpstr>
      <vt:lpstr>M&amp;A Trends in Indian Technology Sector</vt:lpstr>
      <vt:lpstr>Highlights of New Takeover Regulations:</vt:lpstr>
      <vt:lpstr>M&amp;A activity involving Indian companies in FY2011 - Nasscom</vt:lpstr>
      <vt:lpstr>Slide 14</vt:lpstr>
    </vt:vector>
  </TitlesOfParts>
  <Manager>Mukund Srinath</Manager>
  <Company>iGATE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iGATE-Patni Legal Entity Chart</dc:title>
  <dc:creator>Bhumika Chandan</dc:creator>
  <cp:keywords>iGATE-Patni Legal Entity Chart</cp:keywords>
  <cp:lastModifiedBy>sujit</cp:lastModifiedBy>
  <cp:revision>363</cp:revision>
  <dcterms:created xsi:type="dcterms:W3CDTF">2010-04-21T14:19:26Z</dcterms:created>
  <dcterms:modified xsi:type="dcterms:W3CDTF">2011-08-26T01:44:53Z</dcterms:modified>
  <cp:version>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0x0101002BDEDC354B013B439CD1E42699F7F1BF</vt:lpwstr>
  </property>
  <property fmtid="{D5CDD505-2E9C-101B-9397-08002B2CF9AE}" pid="3" name="_AdHocReviewCycleID">
    <vt:i4>1300914456</vt:i4>
  </property>
  <property fmtid="{D5CDD505-2E9C-101B-9397-08002B2CF9AE}" pid="4" name="_NewReviewCycle">
    <vt:lpwstr/>
  </property>
  <property fmtid="{D5CDD505-2E9C-101B-9397-08002B2CF9AE}" pid="5" name="_EmailSubject">
    <vt:lpwstr>Finance_Quarterly_Review_ver 1 20110718.ppt</vt:lpwstr>
  </property>
  <property fmtid="{D5CDD505-2E9C-101B-9397-08002B2CF9AE}" pid="6" name="_AuthorEmail">
    <vt:lpwstr>Vidya.Ganesh@igatepatni.com</vt:lpwstr>
  </property>
  <property fmtid="{D5CDD505-2E9C-101B-9397-08002B2CF9AE}" pid="7" name="_AuthorEmailDisplayName">
    <vt:lpwstr>Ganesh, Vidya</vt:lpwstr>
  </property>
  <property fmtid="{D5CDD505-2E9C-101B-9397-08002B2CF9AE}" pid="8" name="_PreviousAdHocReviewCycleID">
    <vt:i4>-159934821</vt:i4>
  </property>
</Properties>
</file>